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82" r:id="rId4"/>
    <p:sldId id="267" r:id="rId5"/>
    <p:sldId id="259" r:id="rId6"/>
    <p:sldId id="264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1" r:id="rId19"/>
    <p:sldId id="265" r:id="rId20"/>
    <p:sldId id="266" r:id="rId21"/>
    <p:sldId id="268" r:id="rId22"/>
    <p:sldId id="280" r:id="rId23"/>
    <p:sldId id="281" r:id="rId24"/>
    <p:sldId id="263" r:id="rId25"/>
    <p:sldId id="2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74"/>
    <p:restoredTop sz="96327"/>
  </p:normalViewPr>
  <p:slideViewPr>
    <p:cSldViewPr snapToGrid="0">
      <p:cViewPr>
        <p:scale>
          <a:sx n="160" d="100"/>
          <a:sy n="160" d="100"/>
        </p:scale>
        <p:origin x="5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33D97-306F-8149-867E-11DBCED99B91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81E46-5873-5844-AC83-60F86BFB7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079B-3545-9490-ABB2-A814CF3B5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0719-4E41-DFEB-AC54-4FA858768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A0FC-F354-B58B-2A55-26964DF3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6728-607D-9147-AA6A-CC7706DBBCE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70798-001F-3B51-BC51-43A1E440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75BA-82F5-6528-808A-80CF53F6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5DEC-12AD-A4FA-87C9-346AE27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D81F6-E6F0-FC6F-CBFC-F295C33C5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8F2A-73F5-3F40-E777-80325EE5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5F54-6134-154B-9DA7-65C2BB2DEA62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6782-4E93-AD61-49E5-0977DC8D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0892-E4E4-2B8E-7986-040F36A4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360EA-DBAA-C085-8C77-4C318F5A8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D5D78-39E9-F2FD-E384-24A94D918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1EC8-B687-9585-1252-1EA8C92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B880-08F0-9B4B-B2F2-364D79916134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BAAA-4386-D65E-CC3B-F624F890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6CEC-CA50-24C4-4EE4-1E91BCCF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2CE3-ED64-CCF3-D107-D52D7212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B6B0-14FC-8BEF-A3F7-C0EDCA10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1085-36C2-E322-1948-6CFB11D6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2AD2-C339-EC4D-888F-9F16F6B2B5CC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EC48-DA34-CD12-168A-24958DD9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70C6-E84A-900A-31A0-910B80CE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E508-C084-DE8A-C38C-B2B24571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1F6D-36CF-2C6A-630A-0722D995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F1D4E-541B-8B07-14C1-7BF84723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D9F8-D13F-AA49-98E4-242CE8F521F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3C07-02CF-965B-B75E-5500FB60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4581-3EDB-EF5B-2D3D-AEFE3D3E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8A7E-5213-E5B5-05F0-8BB57A5B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D996-E6EC-5CA4-AC54-5D84567EC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C3DF-B7A1-300C-E9FE-D995AB0E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E07F-1B53-434C-7B34-959647E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A0F42-0734-4B42-A82E-DE0BA3DC30F0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9C04-BEC4-17C1-48A2-DCB9EC76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4009D-FED1-FED0-FCCE-7E9F62CA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3ECE-7C4A-D2BD-A6EE-F99DD53A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F926-F792-1384-A5CC-32863ED4C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2AE87-D049-2AC4-00C0-875958C4B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16AAD-5E1C-7768-F1DF-FFDDDC96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F4A72-2DFD-D517-AAE1-8ACC2A19B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D2D96-D915-F740-1A5F-58DD7B9F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2B46-A13F-2B4D-87BD-B1ABF3023D4D}" type="datetime1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DF37A-BB07-CE47-D57B-A8E81CC6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8E9B1-6A38-8337-B178-29BF89C0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8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0E3F-0BDF-4F19-002E-36B907EE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2CFB2-31BD-18C6-3B82-305A4873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6EA3-DAFC-534A-8915-58B5A067AEE0}" type="datetime1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88E44-68E4-B000-7DA6-75EC2308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FFF97-39F8-8AE5-5B05-923B17DC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5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ED9AC-2608-377A-31E7-88B08BDB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C610-DC0B-D147-8BAF-F6F553C3B547}" type="datetime1">
              <a:rPr lang="en-US" smtClean="0"/>
              <a:t>8/13/23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4FD4F-FAF3-333F-0986-96B5A8D7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14B31-6656-F104-7437-3F95B892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4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F580-8E5B-CF78-E4C2-B3FA74BE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A6E5-E8EB-7639-9F01-1CB75E8C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72B17-4B7C-8583-BE0A-B9C4966B2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1129-ED57-DEB6-D0F0-31868DC5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934E-387F-3040-9484-E495C6A0AEBC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FF44C-8638-0EE3-B027-BD4FF6F8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4699-F6E7-10B7-3B41-C9C9C693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4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496A-52CA-7E1D-6F01-1E467FFD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02CE5-7124-B9CD-A7F7-6DCCC835F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18B98-7B93-0640-FD13-7D851D5D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2E06D-96ED-16E7-6F25-4837E5D2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1219-1021-C44C-8118-67DC59954159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E75F7-1F82-9EAC-93F4-7A38A7A2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31072-56F9-94B7-E150-EAE6CF95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7F106-0A88-0D09-86DF-0CF6F8DB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CF82-EE9C-801C-5A65-68E9C8B2C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521E-E3F1-EBA6-FE7F-6D9E99349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839A-5EA9-024C-A486-CB85EA75034D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CF9C6-5C85-5381-826C-9109F956E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C358E-740E-DB80-A604-016A27E8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ssrn.com/sol3/papers.cfm?abstract_id=4535241" TargetMode="Externa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dqn/DQNNaturePaper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0078377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inforcement-learning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root/MDP/blob/master/notebooks/inventory_control_value_iteration.ipynb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7.09668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23-06-23-agent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10.07184.pdf" TargetMode="External"/><Relationship Id="rId13" Type="http://schemas.openxmlformats.org/officeDocument/2006/relationships/image" Target="../media/image87.png"/><Relationship Id="rId3" Type="http://schemas.openxmlformats.org/officeDocument/2006/relationships/hyperlink" Target="https://arxiv.org/pdf/1712.04609.pdf" TargetMode="External"/><Relationship Id="rId7" Type="http://schemas.openxmlformats.org/officeDocument/2006/relationships/hyperlink" Target="https://arxiv.org/pdf/1911.05892.pdf" TargetMode="External"/><Relationship Id="rId12" Type="http://schemas.openxmlformats.org/officeDocument/2006/relationships/image" Target="../media/image86.png"/><Relationship Id="rId2" Type="http://schemas.openxmlformats.org/officeDocument/2006/relationships/hyperlink" Target="https://arxiv.org/pdf/2103.1194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910.13205.pdf" TargetMode="External"/><Relationship Id="rId11" Type="http://schemas.openxmlformats.org/officeDocument/2006/relationships/image" Target="../media/image85.png"/><Relationship Id="rId5" Type="http://schemas.openxmlformats.org/officeDocument/2006/relationships/hyperlink" Target="https://www.cis.upenn.edu/~mkearns/papers/rlexec.pdf" TargetMode="External"/><Relationship Id="rId10" Type="http://schemas.openxmlformats.org/officeDocument/2006/relationships/hyperlink" Target="https://arxiv.org/pdf/2201.01874.pdf" TargetMode="External"/><Relationship Id="rId4" Type="http://schemas.openxmlformats.org/officeDocument/2006/relationships/hyperlink" Target="https://papers.ssrn.com/sol3/papers.cfm?abstract_id=3897442" TargetMode="External"/><Relationship Id="rId9" Type="http://schemas.openxmlformats.org/officeDocument/2006/relationships/hyperlink" Target="https://arxiv.org/pdf/1909.09571&amp;sa=U&amp;ved=2ahUKEwiWy4ePuLbvAhV75eAKHQqoB04QFjAIegQIARAB&amp;usg=AOvVaw3UyeXzpXHA-nCc9sRpfbfA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epmind.com/learning-resources/reinforcement-learning-lecture-series-2021" TargetMode="External"/><Relationship Id="rId13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3" Type="http://schemas.openxmlformats.org/officeDocument/2006/relationships/hyperlink" Target="https://lilianweng.github.io/posts/2023-06-23-agent" TargetMode="External"/><Relationship Id="rId7" Type="http://schemas.openxmlformats.org/officeDocument/2006/relationships/hyperlink" Target="https://papers.ssrn.com/sol3/papers.cfm?abstract_id=4535241" TargetMode="External"/><Relationship Id="rId12" Type="http://schemas.openxmlformats.org/officeDocument/2006/relationships/hyperlink" Target="https://www.amazon.com/Deep-Reinforcement-Learning-Python-Hands/dp/0135172381/ref=sr_1_4?crid=15TZ9PFHB6W4P&amp;keywords=foundation+of+reinforcement+learning&amp;qid=1691950157&amp;s=books&amp;sprefix=foundation+of+reinforcement+learning%2Cstripbooks%2C119&amp;sr=1-4" TargetMode="External"/><Relationship Id="rId2" Type="http://schemas.openxmlformats.org/officeDocument/2006/relationships/hyperlink" Target="https://lilianweng.github.io/posts/2018-02-19-rl-overview/#referen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stamp/stamp.jsp?arnumber=10078377" TargetMode="External"/><Relationship Id="rId11" Type="http://schemas.openxmlformats.org/officeDocument/2006/relationships/hyperlink" Target="https://www.amazon.com/Reinforcement-Learning-Optimal-Control-Bertsekas/dp/1886529396/ref=sr_1_5?crid=2QV9WEFZ89KL7&amp;keywords=reinforcement+learning+bertsimas&amp;qid=1691951228&amp;s=books&amp;sprefix=reinforcement+learning+bertsimas%2Cstripbooks%2C110&amp;sr=1-5" TargetMode="External"/><Relationship Id="rId5" Type="http://schemas.openxmlformats.org/officeDocument/2006/relationships/hyperlink" Target="https://arxiv.org/pdf/2307.09668.pdf" TargetMode="External"/><Relationship Id="rId10" Type="http://schemas.openxmlformats.org/officeDocument/2006/relationships/hyperlink" Target="https://www.andrew.cmu.edu/course/10-703/textbook/BartoSutton.pdf" TargetMode="External"/><Relationship Id="rId4" Type="http://schemas.openxmlformats.org/officeDocument/2006/relationships/hyperlink" Target="https://icml.cc/2016/tutorials/deep_rl_tutorial.pdf" TargetMode="External"/><Relationship Id="rId9" Type="http://schemas.openxmlformats.org/officeDocument/2006/relationships/hyperlink" Target="https://www.youtube.com/watch?v=0MNVhXEX9to&amp;list=PLMrJAkhIeNNQe1JXNvaFvURxGY4gE9k74" TargetMode="External"/><Relationship Id="rId14" Type="http://schemas.openxmlformats.org/officeDocument/2006/relationships/hyperlink" Target="https://www.amazon.com/Reinforcement-Learning-Stochastic-Optimization-Sequential/dp/1119815037/ref=sr_1_1?crid=2M66R1CNUCK06&amp;keywords=Reinforcement+Learning+and+Stochastic+Optimization&amp;qid=1691950295&amp;s=books&amp;sprefix=reinforcement+learning+and+stochastic+optimization%2Cstripbooks%2C113&amp;sr=1-1&amp;ufe=app_do%3Aamzn1.fos.006c50ae-5d4c-4777-9bc0-4513d670b6b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cml.cc/2016/tutorials/deep_rl_tutorial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hyperlink" Target="https://www.andrew.cmu.edu/course/10-703/textbook/BartoSutton.pdf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papers.ssrn.com/sol3/papers.cfm?abstract_id=4535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2.html#citations-belo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drew.cmu.edu/course/10-703/textbook/BartoSutton.pdf" TargetMode="External"/><Relationship Id="rId5" Type="http://schemas.openxmlformats.org/officeDocument/2006/relationships/image" Target="../media/image21.png"/><Relationship Id="rId4" Type="http://schemas.openxmlformats.org/officeDocument/2006/relationships/hyperlink" Target="https://www.amazon.com/Deep-Reinforcement-Learning-Python-Hands/dp/0135172381/ref=sr_1_4?crid=15TZ9PFHB6W4P&amp;keywords=foundation+of+reinforcement+learning&amp;qid=1691950157&amp;s=books&amp;sprefix=foundation+of+reinforcement+learning%2Cstripbooks%2C119&amp;sr=1-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papers.ssrn.com/sol3/papers.cfm?abstract_id=453524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hyperlink" Target="https://papers.ssrn.com/sol3/papers.cfm?abstract_id=453524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ssrn.com/sol3/papers.cfm?abstract_id=453524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3313-5956-B9B7-69D9-4618D5116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F2657-BCF9-D561-BDF9-3152E0A04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A546-A0F9-1DD1-44D2-4DEE9688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7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14F9-0793-9259-0658-AA9C2CA0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6" y="136525"/>
            <a:ext cx="10515600" cy="39813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roll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8909-44F5-68DB-93AE-88306222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82" y="926339"/>
            <a:ext cx="4791783" cy="4688530"/>
          </a:xfrm>
        </p:spPr>
        <p:txBody>
          <a:bodyPr>
            <a:normAutofit/>
          </a:bodyPr>
          <a:lstStyle/>
          <a:p>
            <a:r>
              <a:rPr lang="en-US" sz="1800" dirty="0"/>
              <a:t>We know an optimal policy exists </a:t>
            </a:r>
          </a:p>
          <a:p>
            <a:r>
              <a:rPr lang="en-US" sz="1800" dirty="0"/>
              <a:t>We know that it is the solution of the Bellman operator </a:t>
            </a:r>
          </a:p>
          <a:p>
            <a:r>
              <a:rPr lang="en-US" sz="1800" dirty="0"/>
              <a:t> Being a fixed point, the solution	</a:t>
            </a:r>
          </a:p>
          <a:p>
            <a:pPr lvl="1"/>
            <a:r>
              <a:rPr lang="en-US" sz="1600" dirty="0"/>
              <a:t>Can be found iteratively starting from an initial guess </a:t>
            </a:r>
          </a:p>
          <a:p>
            <a:pPr lvl="1"/>
            <a:r>
              <a:rPr lang="en-US" sz="1600" dirty="0"/>
              <a:t>Finding the optimal value function and policy is being done interchangeably</a:t>
            </a:r>
          </a:p>
          <a:p>
            <a:pPr lvl="1"/>
            <a:r>
              <a:rPr lang="en-US" sz="1600" dirty="0"/>
              <a:t>We still a need a mechanism to update the policy during the iterative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ADA47-F3DE-6575-CC4F-9EA2F87D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74BC-B6E8-E3DD-9C03-03A0CF13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82" y="602673"/>
            <a:ext cx="6488336" cy="183295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6B1E4-6145-F740-B5EE-D1EB991A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92" y="2817350"/>
            <a:ext cx="4576408" cy="80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6F2DB-AF35-3CA4-5C43-068FE472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94" y="3813419"/>
            <a:ext cx="6140712" cy="121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8B051-1F0F-AA99-2599-D89B0B969355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MDP Gentle Tutorial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EDBAF-5D10-7765-87CD-43F8870E93AE}"/>
              </a:ext>
            </a:extLst>
          </p:cNvPr>
          <p:cNvSpPr txBox="1"/>
          <p:nvPr/>
        </p:nvSpPr>
        <p:spPr>
          <a:xfrm>
            <a:off x="5370526" y="2490662"/>
            <a:ext cx="27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improve: </a:t>
            </a:r>
            <a:r>
              <a:rPr lang="en-US" dirty="0" err="1"/>
              <a:t>Greedify</a:t>
            </a:r>
            <a:r>
              <a:rPr lang="en-US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24485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D80F-8667-680E-AF17-6D66B89E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8" y="83127"/>
            <a:ext cx="10515600" cy="446770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E021-B321-DC03-4503-3C17D39A7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B49DC-A176-C9E3-40E7-618774BD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0CD7-5485-DF6C-D67F-D91856A6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90" y="460978"/>
            <a:ext cx="6129219" cy="54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838D-18A4-40DE-7D3D-5C95E4BF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35" y="4613237"/>
            <a:ext cx="2973996" cy="1743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BA334-2E22-8F0A-EBC7-431A931C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09" y="585571"/>
            <a:ext cx="2269688" cy="3906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4C78C6-A7E6-B789-59C5-8B878FD01A0C}"/>
              </a:ext>
            </a:extLst>
          </p:cNvPr>
          <p:cNvSpPr/>
          <p:nvPr/>
        </p:nvSpPr>
        <p:spPr>
          <a:xfrm>
            <a:off x="6096000" y="2894794"/>
            <a:ext cx="3917058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50E2-5010-F93A-0526-9F1A9A9D4F30}"/>
              </a:ext>
            </a:extLst>
          </p:cNvPr>
          <p:cNvSpPr/>
          <p:nvPr/>
        </p:nvSpPr>
        <p:spPr>
          <a:xfrm>
            <a:off x="5923448" y="4989349"/>
            <a:ext cx="3182767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3854F-06BC-5692-1269-03865734C88F}"/>
              </a:ext>
            </a:extLst>
          </p:cNvPr>
          <p:cNvSpPr/>
          <p:nvPr/>
        </p:nvSpPr>
        <p:spPr>
          <a:xfrm>
            <a:off x="5704294" y="1687282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1ABC43-143C-9239-9271-707618DB758C}"/>
              </a:ext>
            </a:extLst>
          </p:cNvPr>
          <p:cNvSpPr/>
          <p:nvPr/>
        </p:nvSpPr>
        <p:spPr>
          <a:xfrm>
            <a:off x="5923448" y="3477717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BBC7-121D-692F-361E-8FCBDCA6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136525"/>
            <a:ext cx="10515600" cy="685301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66A8-54E9-8CB4-35BB-1BFD5BD6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B9D9-24C6-F290-030E-2FF98780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50F50-1E45-EA3D-3187-FE939D57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9" y="1122368"/>
            <a:ext cx="5124459" cy="499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0C805-9068-6249-62B1-9C91DAA4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368"/>
            <a:ext cx="5766682" cy="4930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19BEA-825E-89F9-5424-6B10595EF94F}"/>
              </a:ext>
            </a:extLst>
          </p:cNvPr>
          <p:cNvSpPr/>
          <p:nvPr/>
        </p:nvSpPr>
        <p:spPr>
          <a:xfrm>
            <a:off x="627233" y="2478704"/>
            <a:ext cx="108821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775B0-239F-459D-C4D7-1CAD6078AA08}"/>
              </a:ext>
            </a:extLst>
          </p:cNvPr>
          <p:cNvSpPr/>
          <p:nvPr/>
        </p:nvSpPr>
        <p:spPr>
          <a:xfrm>
            <a:off x="1081914" y="3544698"/>
            <a:ext cx="438937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73D98-8E15-64B7-2819-DD7839074353}"/>
              </a:ext>
            </a:extLst>
          </p:cNvPr>
          <p:cNvSpPr/>
          <p:nvPr/>
        </p:nvSpPr>
        <p:spPr>
          <a:xfrm>
            <a:off x="962261" y="4140106"/>
            <a:ext cx="121542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FF2018-B9C2-3F94-B842-90CF54179987}"/>
              </a:ext>
            </a:extLst>
          </p:cNvPr>
          <p:cNvSpPr/>
          <p:nvPr/>
        </p:nvSpPr>
        <p:spPr>
          <a:xfrm>
            <a:off x="6894525" y="3545536"/>
            <a:ext cx="4834815" cy="3618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based dynamic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3" y="3028883"/>
            <a:ext cx="10515600" cy="1932731"/>
          </a:xfrm>
        </p:spPr>
        <p:txBody>
          <a:bodyPr>
            <a:normAutofit/>
          </a:bodyPr>
          <a:lstStyle/>
          <a:p>
            <a:r>
              <a:rPr lang="en-US" dirty="0"/>
              <a:t>Monte Carlo  (MC)</a:t>
            </a:r>
          </a:p>
          <a:p>
            <a:r>
              <a:rPr lang="en-US" dirty="0"/>
              <a:t>Temporal Difference (TD)</a:t>
            </a:r>
          </a:p>
          <a:p>
            <a:r>
              <a:rPr lang="en-US" dirty="0"/>
              <a:t>Q-Learning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0F02-01AF-0965-75D8-D13B4894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0" y="78523"/>
            <a:ext cx="10515600" cy="713048"/>
          </a:xfr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9DD0-2DC3-E873-0ABF-F2A57A75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81E1-B9E6-FD09-4BC7-7891056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3BE3-469C-D9A8-F78F-29FCBEDC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0" y="963801"/>
            <a:ext cx="7051959" cy="3160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8C778-2259-4878-E290-524D124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94" y="58617"/>
            <a:ext cx="2877154" cy="885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50174-BC99-862B-982C-3FA0C894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53" y="4719188"/>
            <a:ext cx="2389648" cy="18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382ED-7C97-CF4B-437A-89DBAD37F553}"/>
              </a:ext>
            </a:extLst>
          </p:cNvPr>
          <p:cNvSpPr txBox="1"/>
          <p:nvPr/>
        </p:nvSpPr>
        <p:spPr>
          <a:xfrm>
            <a:off x="336253" y="4237204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 Mean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F2C02-8F06-97D8-1239-C84EB0EA8E7C}"/>
              </a:ext>
            </a:extLst>
          </p:cNvPr>
          <p:cNvSpPr/>
          <p:nvPr/>
        </p:nvSpPr>
        <p:spPr>
          <a:xfrm>
            <a:off x="2750856" y="51586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3DB586-263C-1BAA-4141-EC7A4DB2A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367" y="4403638"/>
            <a:ext cx="2908483" cy="557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/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2A1AF35-1B90-D421-F930-EEF3AF60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222" y="5674593"/>
            <a:ext cx="3016057" cy="51957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9A78C2A-0E3A-7076-8A32-039F869E6BB5}"/>
              </a:ext>
            </a:extLst>
          </p:cNvPr>
          <p:cNvSpPr/>
          <p:nvPr/>
        </p:nvSpPr>
        <p:spPr>
          <a:xfrm>
            <a:off x="7411430" y="51736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461221-134F-0B99-2025-833D5B651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613" y="5213072"/>
            <a:ext cx="3019661" cy="485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7DF7C-CEEB-3038-E1B8-EF6C2E46B8ED}"/>
              </a:ext>
            </a:extLst>
          </p:cNvPr>
          <p:cNvSpPr txBox="1"/>
          <p:nvPr/>
        </p:nvSpPr>
        <p:spPr>
          <a:xfrm>
            <a:off x="8610600" y="4879796"/>
            <a:ext cx="3079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Generalized Monte Carlo Updating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/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visits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blipFill>
                <a:blip r:embed="rId9"/>
                <a:stretch>
                  <a:fillRect t="-6667" r="-18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13DDB-0B7D-F267-FB2E-CA8552D29B67}"/>
              </a:ext>
            </a:extLst>
          </p:cNvPr>
          <p:cNvCxnSpPr>
            <a:cxnSpLocks/>
          </p:cNvCxnSpPr>
          <p:nvPr/>
        </p:nvCxnSpPr>
        <p:spPr>
          <a:xfrm flipV="1">
            <a:off x="5635749" y="6192969"/>
            <a:ext cx="124151" cy="25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/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: learning rate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blipFill>
                <a:blip r:embed="rId10"/>
                <a:stretch>
                  <a:fillRect l="-3008" t="-26087" r="-676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147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DA7D-07C0-F381-6FAD-95178098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/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b="0" dirty="0">
                    <a:ea typeface="Cambria Math" panose="02040503050406030204" pitchFamily="18" charset="0"/>
                  </a:rPr>
                  <a:t>MC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TD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Q-Learning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blipFill>
                <a:blip r:embed="rId2"/>
                <a:stretch>
                  <a:fillRect l="-6054" t="-24074" r="-269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78BD42-31E9-B9A2-A6B1-5B932562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36" y="2352225"/>
            <a:ext cx="2743200" cy="52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59C30-797F-2FEA-F4B7-E9E49923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992" y="1378450"/>
            <a:ext cx="4161874" cy="648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D1E52-E11F-F840-2BE5-5392C3947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671" y="2581164"/>
            <a:ext cx="3019661" cy="485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2CF99-0EEB-D2D8-F47A-A5B22C2E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694" y="3542513"/>
            <a:ext cx="4161874" cy="4985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B733CC-738E-F6C9-CB28-F3E4D626CAB4}"/>
              </a:ext>
            </a:extLst>
          </p:cNvPr>
          <p:cNvSpPr txBox="1"/>
          <p:nvPr/>
        </p:nvSpPr>
        <p:spPr>
          <a:xfrm>
            <a:off x="168067" y="151815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Bellman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2648D-BE09-B532-7C49-77D9732C35E9}"/>
              </a:ext>
            </a:extLst>
          </p:cNvPr>
          <p:cNvSpPr txBox="1"/>
          <p:nvPr/>
        </p:nvSpPr>
        <p:spPr>
          <a:xfrm>
            <a:off x="118246" y="2582666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Monte-Carlo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2EE83-B10E-60D7-9D94-E2B3D0FBFFF7}"/>
              </a:ext>
            </a:extLst>
          </p:cNvPr>
          <p:cNvSpPr txBox="1"/>
          <p:nvPr/>
        </p:nvSpPr>
        <p:spPr>
          <a:xfrm>
            <a:off x="118246" y="3542513"/>
            <a:ext cx="210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Temporal-Difference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AFF0-22D4-573F-EA96-D4BD3C16F73D}"/>
              </a:ext>
            </a:extLst>
          </p:cNvPr>
          <p:cNvSpPr txBox="1"/>
          <p:nvPr/>
        </p:nvSpPr>
        <p:spPr>
          <a:xfrm>
            <a:off x="118246" y="460931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4B36C-7C34-B3D6-2633-88264A988019}"/>
              </a:ext>
            </a:extLst>
          </p:cNvPr>
          <p:cNvSpPr/>
          <p:nvPr/>
        </p:nvSpPr>
        <p:spPr>
          <a:xfrm>
            <a:off x="5521666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3A988-573F-9E87-388D-504DE9B2D910}"/>
              </a:ext>
            </a:extLst>
          </p:cNvPr>
          <p:cNvSpPr/>
          <p:nvPr/>
        </p:nvSpPr>
        <p:spPr>
          <a:xfrm>
            <a:off x="4067852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664B4C-F5D3-6EC3-0456-89D7AE2EF2BC}"/>
              </a:ext>
            </a:extLst>
          </p:cNvPr>
          <p:cNvSpPr/>
          <p:nvPr/>
        </p:nvSpPr>
        <p:spPr>
          <a:xfrm>
            <a:off x="3238024" y="246574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70477-0A6F-48FA-18CB-3497B495CECB}"/>
              </a:ext>
            </a:extLst>
          </p:cNvPr>
          <p:cNvSpPr/>
          <p:nvPr/>
        </p:nvSpPr>
        <p:spPr>
          <a:xfrm>
            <a:off x="5002750" y="2443069"/>
            <a:ext cx="474292" cy="559220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15844-28C0-4362-DAAD-C89FF7320D40}"/>
              </a:ext>
            </a:extLst>
          </p:cNvPr>
          <p:cNvSpPr/>
          <p:nvPr/>
        </p:nvSpPr>
        <p:spPr>
          <a:xfrm>
            <a:off x="2808694" y="3352625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6AE992-4355-E0A2-85CA-189F30C1A4D5}"/>
              </a:ext>
            </a:extLst>
          </p:cNvPr>
          <p:cNvSpPr/>
          <p:nvPr/>
        </p:nvSpPr>
        <p:spPr>
          <a:xfrm>
            <a:off x="3610998" y="3376733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E2063F-92A7-526F-4A45-44FF4A37FAFA}"/>
              </a:ext>
            </a:extLst>
          </p:cNvPr>
          <p:cNvSpPr/>
          <p:nvPr/>
        </p:nvSpPr>
        <p:spPr>
          <a:xfrm>
            <a:off x="6192824" y="338429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36B7A-4606-7549-003A-9A739A13AEF7}"/>
              </a:ext>
            </a:extLst>
          </p:cNvPr>
          <p:cNvSpPr/>
          <p:nvPr/>
        </p:nvSpPr>
        <p:spPr>
          <a:xfrm>
            <a:off x="4591082" y="3396066"/>
            <a:ext cx="1535146" cy="555001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95B8FC-28E5-2C1F-DC65-9576B0D1E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970" y="4624117"/>
            <a:ext cx="5743403" cy="4705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D10233-8F91-01DC-2C6A-20E563E47462}"/>
              </a:ext>
            </a:extLst>
          </p:cNvPr>
          <p:cNvSpPr/>
          <p:nvPr/>
        </p:nvSpPr>
        <p:spPr>
          <a:xfrm>
            <a:off x="4846822" y="4500168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608C4-1C32-A589-3037-686930897D54}"/>
              </a:ext>
            </a:extLst>
          </p:cNvPr>
          <p:cNvSpPr/>
          <p:nvPr/>
        </p:nvSpPr>
        <p:spPr>
          <a:xfrm>
            <a:off x="2454773" y="44609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24B6C-E644-BEAC-0627-38A845AD0427}"/>
              </a:ext>
            </a:extLst>
          </p:cNvPr>
          <p:cNvSpPr/>
          <p:nvPr/>
        </p:nvSpPr>
        <p:spPr>
          <a:xfrm>
            <a:off x="3532748" y="4474912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496FE6-EC7F-4A95-18DA-DBFA23340FA5}"/>
              </a:ext>
            </a:extLst>
          </p:cNvPr>
          <p:cNvSpPr/>
          <p:nvPr/>
        </p:nvSpPr>
        <p:spPr>
          <a:xfrm>
            <a:off x="7176202" y="4436891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20620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0440C-5567-6151-63C2-7266BD5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/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dirty="0"/>
                  <a:t>Q-Learning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DQN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blipFill>
                <a:blip r:embed="rId2"/>
                <a:stretch>
                  <a:fillRect l="-7872" t="-25926" r="-69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B2EC61-B52E-D54F-15B8-944E66EDEF4D}"/>
              </a:ext>
            </a:extLst>
          </p:cNvPr>
          <p:cNvSpPr txBox="1"/>
          <p:nvPr/>
        </p:nvSpPr>
        <p:spPr>
          <a:xfrm>
            <a:off x="193816" y="927604"/>
            <a:ext cx="21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 updating </a:t>
            </a:r>
          </a:p>
          <a:p>
            <a:r>
              <a:rPr lang="en-US" dirty="0"/>
              <a:t>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FF4E9-1116-41E1-B3FC-9BF9E574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70" y="981643"/>
            <a:ext cx="5743403" cy="470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9E0AC6-6F6D-FCE2-7D63-04373FB71BE8}"/>
              </a:ext>
            </a:extLst>
          </p:cNvPr>
          <p:cNvSpPr/>
          <p:nvPr/>
        </p:nvSpPr>
        <p:spPr>
          <a:xfrm>
            <a:off x="4846822" y="857694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F0202-05FD-B113-7726-CF9BD6D3352C}"/>
              </a:ext>
            </a:extLst>
          </p:cNvPr>
          <p:cNvSpPr/>
          <p:nvPr/>
        </p:nvSpPr>
        <p:spPr>
          <a:xfrm>
            <a:off x="2454773" y="818464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F8A1E-C37C-6258-6789-B6D199F94ACE}"/>
              </a:ext>
            </a:extLst>
          </p:cNvPr>
          <p:cNvSpPr/>
          <p:nvPr/>
        </p:nvSpPr>
        <p:spPr>
          <a:xfrm>
            <a:off x="3532748" y="8324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398DA-84E7-C12E-415F-FF3B2559C6B3}"/>
              </a:ext>
            </a:extLst>
          </p:cNvPr>
          <p:cNvSpPr/>
          <p:nvPr/>
        </p:nvSpPr>
        <p:spPr>
          <a:xfrm>
            <a:off x="7176202" y="794417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EEE74-B8F5-C346-D9C8-C8612F252FBC}"/>
              </a:ext>
            </a:extLst>
          </p:cNvPr>
          <p:cNvSpPr txBox="1"/>
          <p:nvPr/>
        </p:nvSpPr>
        <p:spPr>
          <a:xfrm>
            <a:off x="193816" y="1567375"/>
            <a:ext cx="196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Parametrized</a:t>
            </a:r>
          </a:p>
          <a:p>
            <a:r>
              <a:rPr lang="en-US" dirty="0"/>
              <a:t>Approximation</a:t>
            </a:r>
          </a:p>
          <a:p>
            <a:r>
              <a:rPr lang="en-US" dirty="0"/>
              <a:t>(Deep Net)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406A3-65DF-54E7-D394-8B0D4A74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21" y="1792832"/>
            <a:ext cx="2204972" cy="639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B8EFD-440F-5D25-9125-BEC1BF27C126}"/>
              </a:ext>
            </a:extLst>
          </p:cNvPr>
          <p:cNvSpPr txBox="1"/>
          <p:nvPr/>
        </p:nvSpPr>
        <p:spPr>
          <a:xfrm>
            <a:off x="8486539" y="103223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1B71F-B781-4D5F-DE8E-20838F70161C}"/>
              </a:ext>
            </a:extLst>
          </p:cNvPr>
          <p:cNvSpPr txBox="1"/>
          <p:nvPr/>
        </p:nvSpPr>
        <p:spPr>
          <a:xfrm>
            <a:off x="118246" y="2583267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Re-examine 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E0A45-5E91-A64F-1EB7-38F867E575BA}"/>
              </a:ext>
            </a:extLst>
          </p:cNvPr>
          <p:cNvSpPr txBox="1"/>
          <p:nvPr/>
        </p:nvSpPr>
        <p:spPr>
          <a:xfrm>
            <a:off x="2311042" y="2583267"/>
            <a:ext cx="3491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Seems like an optimization </a:t>
            </a:r>
          </a:p>
          <a:p>
            <a:r>
              <a:rPr lang="en-US" dirty="0"/>
              <a:t>of a loss function which </a:t>
            </a:r>
            <a:r>
              <a:rPr lang="en-US" i="1" u="sng" dirty="0"/>
              <a:t>gradient</a:t>
            </a:r>
            <a:r>
              <a:rPr lang="en-US" dirty="0"/>
              <a:t> is: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AD809-82B1-47AF-AA12-902123B7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54" y="2815028"/>
            <a:ext cx="3008431" cy="42495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D9E50F42-3CD5-B23D-5BC8-BEB1EC5C6423}"/>
              </a:ext>
            </a:extLst>
          </p:cNvPr>
          <p:cNvSpPr/>
          <p:nvPr/>
        </p:nvSpPr>
        <p:spPr>
          <a:xfrm rot="16200000">
            <a:off x="6339403" y="97679"/>
            <a:ext cx="243604" cy="3146702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B1EFF0-BDC1-61A2-2D6E-B17F55594BF0}"/>
              </a:ext>
            </a:extLst>
          </p:cNvPr>
          <p:cNvCxnSpPr>
            <a:cxnSpLocks/>
          </p:cNvCxnSpPr>
          <p:nvPr/>
        </p:nvCxnSpPr>
        <p:spPr>
          <a:xfrm flipH="1" flipV="1">
            <a:off x="6340293" y="1911554"/>
            <a:ext cx="241824" cy="786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98C1E8-4BB7-2FB9-55CA-F8C499300E88}"/>
              </a:ext>
            </a:extLst>
          </p:cNvPr>
          <p:cNvSpPr txBox="1"/>
          <p:nvPr/>
        </p:nvSpPr>
        <p:spPr>
          <a:xfrm>
            <a:off x="104392" y="3914563"/>
            <a:ext cx="167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Parametrization</a:t>
            </a:r>
          </a:p>
          <a:p>
            <a:r>
              <a:rPr lang="en-US" dirty="0"/>
              <a:t>in mind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DDE662-EB4C-DDB9-8B20-73BC938B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586" y="3624580"/>
            <a:ext cx="3422703" cy="9519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F0F2BD-357D-8F16-3917-8C5137BD0EFB}"/>
              </a:ext>
            </a:extLst>
          </p:cNvPr>
          <p:cNvSpPr txBox="1"/>
          <p:nvPr/>
        </p:nvSpPr>
        <p:spPr>
          <a:xfrm>
            <a:off x="2311042" y="3804451"/>
            <a:ext cx="293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loss function </a:t>
            </a:r>
          </a:p>
          <a:p>
            <a:r>
              <a:rPr lang="en-US" dirty="0"/>
              <a:t>of the above gradient can be: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DDB15-013A-B588-DA87-B497BAAE3690}"/>
              </a:ext>
            </a:extLst>
          </p:cNvPr>
          <p:cNvSpPr txBox="1"/>
          <p:nvPr/>
        </p:nvSpPr>
        <p:spPr>
          <a:xfrm>
            <a:off x="79165" y="4795622"/>
            <a:ext cx="22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with respect </a:t>
            </a:r>
          </a:p>
          <a:p>
            <a:r>
              <a:rPr lang="en-US" dirty="0"/>
              <a:t>to parameters 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FF12CB-AF05-BCB9-B5EA-C98D5B6A1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055" y="4750065"/>
            <a:ext cx="4051429" cy="718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CE234DA-9311-7FAB-EEFA-DA0690C5D535}"/>
              </a:ext>
            </a:extLst>
          </p:cNvPr>
          <p:cNvSpPr txBox="1"/>
          <p:nvPr/>
        </p:nvSpPr>
        <p:spPr>
          <a:xfrm>
            <a:off x="118246" y="5987803"/>
            <a:ext cx="19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DQN updating rule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018712-B9C2-469A-7C05-4AB936D1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849" y="5828007"/>
            <a:ext cx="4051429" cy="718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/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blipFill>
                <a:blip r:embed="rId8"/>
                <a:stretch>
                  <a:fillRect l="-1626" t="-8696" r="-81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34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59F9-CCE5-3367-5C94-13A20FF4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0" y="70402"/>
            <a:ext cx="10515600" cy="760872"/>
          </a:xfrm>
        </p:spPr>
        <p:txBody>
          <a:bodyPr/>
          <a:lstStyle/>
          <a:p>
            <a:r>
              <a:rPr lang="en-US" dirty="0"/>
              <a:t>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ECB-9B70-FD1C-73EF-63D670037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714DA-168C-3D6C-943C-28B6AC3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A1E57-EE22-20ED-A84B-C58643F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5" y="1195893"/>
            <a:ext cx="5483420" cy="426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6E79D-0813-0DBA-1760-13AEF006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50" y="220886"/>
            <a:ext cx="5872438" cy="3030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F7A42-B559-038B-7901-13EB72ED9FC6}"/>
              </a:ext>
            </a:extLst>
          </p:cNvPr>
          <p:cNvSpPr txBox="1"/>
          <p:nvPr/>
        </p:nvSpPr>
        <p:spPr>
          <a:xfrm>
            <a:off x="501183" y="6225545"/>
            <a:ext cx="5019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Mnih</a:t>
            </a:r>
            <a:r>
              <a:rPr lang="en-US" sz="1100" dirty="0"/>
              <a:t> et al, 2015,  </a:t>
            </a:r>
            <a:r>
              <a:rPr lang="en-US" sz="1100" dirty="0">
                <a:hlinkClick r:id="rId4"/>
              </a:rPr>
              <a:t>Human-level control through deep reinforcement learning</a:t>
            </a:r>
            <a:r>
              <a:rPr lang="en-US" sz="1100" dirty="0"/>
              <a:t>, Nature</a:t>
            </a:r>
          </a:p>
        </p:txBody>
      </p:sp>
    </p:spTree>
    <p:extLst>
      <p:ext uri="{BB962C8B-B14F-4D97-AF65-F5344CB8AC3E}">
        <p14:creationId xmlns:p14="http://schemas.microsoft.com/office/powerpoint/2010/main" val="375440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0134-B192-2AD8-C803-5B1F4843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9139"/>
          </a:xfrm>
        </p:spPr>
        <p:txBody>
          <a:bodyPr/>
          <a:lstStyle/>
          <a:p>
            <a:r>
              <a:rPr lang="en-US" dirty="0"/>
              <a:t>SARSA vs Q-Learning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736E-0A13-E80F-0574-E04001B7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8BD0E-0AA9-27D7-3EB4-3E6AF5A6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8" y="892371"/>
            <a:ext cx="5767552" cy="260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A1686-6528-8F44-5E56-7D738706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5" y="892371"/>
            <a:ext cx="5767552" cy="262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526D1-22C6-27F9-EA48-84B4DBDE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" y="3514819"/>
            <a:ext cx="5614447" cy="324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03639-B849-8002-D84C-7AD056113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86" y="3542394"/>
            <a:ext cx="5198209" cy="32552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3FF9E4-DE49-C57F-3848-C7C1D566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8968B4-EF73-D73A-4E80-CF4B50B8AB9B}"/>
              </a:ext>
            </a:extLst>
          </p:cNvPr>
          <p:cNvSpPr/>
          <p:nvPr/>
        </p:nvSpPr>
        <p:spPr>
          <a:xfrm>
            <a:off x="875837" y="2778354"/>
            <a:ext cx="3574774" cy="310100"/>
          </a:xfrm>
          <a:prstGeom prst="rect">
            <a:avLst/>
          </a:prstGeom>
          <a:solidFill>
            <a:schemeClr val="accent1">
              <a:alpha val="2540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93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1426-462F-6AC6-5794-B3960073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8" y="153253"/>
            <a:ext cx="10515600" cy="761148"/>
          </a:xfrm>
        </p:spPr>
        <p:txBody>
          <a:bodyPr/>
          <a:lstStyle/>
          <a:p>
            <a:r>
              <a:rPr lang="en-US" dirty="0"/>
              <a:t>RL paradigms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9F3A-57A9-93A1-C90D-9D52B942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E36F5-A428-822F-3F5C-12B048DA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" y="1662078"/>
            <a:ext cx="11362777" cy="3750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B2215-A06E-2065-A845-C39BC96814B3}"/>
              </a:ext>
            </a:extLst>
          </p:cNvPr>
          <p:cNvSpPr txBox="1"/>
          <p:nvPr/>
        </p:nvSpPr>
        <p:spPr>
          <a:xfrm>
            <a:off x="1873045" y="6386052"/>
            <a:ext cx="800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3"/>
              </a:rPr>
              <a:t>A survey on offline RL: taxonomy, review and open problems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3A01-1311-33FA-3C38-E68D447F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90" y="148646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Foundations of RL</a:t>
            </a:r>
          </a:p>
          <a:p>
            <a:r>
              <a:rPr lang="en-US" dirty="0"/>
              <a:t>Taxonomy of RL methods </a:t>
            </a:r>
          </a:p>
          <a:p>
            <a:r>
              <a:rPr lang="en-US" dirty="0"/>
              <a:t>Exact dynamic programming </a:t>
            </a:r>
          </a:p>
          <a:p>
            <a:pPr lvl="1"/>
            <a:r>
              <a:rPr lang="en-US" dirty="0"/>
              <a:t>Policy Iteration </a:t>
            </a:r>
          </a:p>
          <a:p>
            <a:pPr lvl="1"/>
            <a:r>
              <a:rPr lang="en-US" dirty="0"/>
              <a:t>Value Iteration </a:t>
            </a:r>
          </a:p>
          <a:p>
            <a:r>
              <a:rPr lang="en-US" dirty="0"/>
              <a:t>Sample based dynamic programming </a:t>
            </a:r>
          </a:p>
          <a:p>
            <a:pPr lvl="1"/>
            <a:r>
              <a:rPr lang="en-US" dirty="0"/>
              <a:t>Monte Carlo  (MC)</a:t>
            </a:r>
          </a:p>
          <a:p>
            <a:pPr lvl="1"/>
            <a:r>
              <a:rPr lang="en-US" dirty="0"/>
              <a:t>Temporal Difference (TD)</a:t>
            </a:r>
          </a:p>
          <a:p>
            <a:pPr lvl="1"/>
            <a:r>
              <a:rPr lang="en-US" dirty="0"/>
              <a:t>Q-Learning </a:t>
            </a:r>
          </a:p>
          <a:p>
            <a:r>
              <a:rPr lang="en-US" dirty="0"/>
              <a:t>Offline RL</a:t>
            </a:r>
          </a:p>
          <a:p>
            <a:r>
              <a:rPr lang="en-US" dirty="0"/>
              <a:t>Illustration: inventory control</a:t>
            </a:r>
          </a:p>
          <a:p>
            <a:r>
              <a:rPr lang="en-US" dirty="0"/>
              <a:t>RL &amp; LLMs</a:t>
            </a:r>
          </a:p>
          <a:p>
            <a:r>
              <a:rPr lang="en-US" dirty="0"/>
              <a:t>RL in Finance</a:t>
            </a:r>
          </a:p>
          <a:p>
            <a:r>
              <a:rPr lang="en-US" dirty="0"/>
              <a:t>References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AC73D-8648-789B-1043-CE548B08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406" y="825605"/>
            <a:ext cx="3021646" cy="520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F3DBD-96C7-4B08-A300-CF1D48EDD6C7}"/>
              </a:ext>
            </a:extLst>
          </p:cNvPr>
          <p:cNvSpPr txBox="1"/>
          <p:nvPr/>
        </p:nvSpPr>
        <p:spPr>
          <a:xfrm>
            <a:off x="8909731" y="41392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D2l.ai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3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3A26-EF2B-7076-60C1-C3116E61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3" y="15114"/>
            <a:ext cx="10515600" cy="828885"/>
          </a:xfrm>
        </p:spPr>
        <p:txBody>
          <a:bodyPr/>
          <a:lstStyle/>
          <a:p>
            <a:r>
              <a:rPr lang="en-US" dirty="0"/>
              <a:t>Illustration: inventory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2949-0C2B-91FD-A101-709F9E9A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8AA2-A39F-85FC-B714-1A92E0D4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3F440-F526-4119-B96E-08EFA777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7" y="761385"/>
            <a:ext cx="6848609" cy="5594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12D5-129C-3828-F267-C1E07BE322BF}"/>
              </a:ext>
            </a:extLst>
          </p:cNvPr>
          <p:cNvSpPr txBox="1"/>
          <p:nvPr/>
        </p:nvSpPr>
        <p:spPr>
          <a:xfrm>
            <a:off x="1050427" y="635843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43A96-9A0E-02AE-953A-E6B7C3AB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05" y="1326678"/>
            <a:ext cx="4450038" cy="197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C5582-ECC3-44C8-A0ED-688C78F9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40" y="3480959"/>
            <a:ext cx="5634392" cy="10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B23D-17B2-E53C-4021-2C7222EC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78863"/>
            <a:ext cx="10515600" cy="602174"/>
          </a:xfrm>
        </p:spPr>
        <p:txBody>
          <a:bodyPr>
            <a:normAutofit fontScale="90000"/>
          </a:bodyPr>
          <a:lstStyle/>
          <a:p>
            <a:r>
              <a:rPr lang="en-US" dirty="0"/>
              <a:t>RL &amp;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D8D5-DA31-38C2-5BAA-5554F9AB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68" y="996359"/>
            <a:ext cx="5119720" cy="49906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robot arm interacts with an environment composed of a red, a blue and a green object in a basket</a:t>
            </a:r>
          </a:p>
          <a:p>
            <a:r>
              <a:rPr lang="en-US" dirty="0"/>
              <a:t>MDP formulation:</a:t>
            </a:r>
          </a:p>
          <a:p>
            <a:pPr lvl="1"/>
            <a:r>
              <a:rPr lang="en-US" dirty="0"/>
              <a:t>State space: 3D position of the objects and the end-effector</a:t>
            </a:r>
          </a:p>
          <a:p>
            <a:pPr lvl="1"/>
            <a:r>
              <a:rPr lang="en-US" dirty="0"/>
              <a:t>Action space: composed of an </a:t>
            </a:r>
            <a:r>
              <a:rPr lang="en-US" dirty="0" err="1"/>
              <a:t>x,y</a:t>
            </a:r>
            <a:r>
              <a:rPr lang="en-US" dirty="0"/>
              <a:t> position, that we reach using the known inverse kinematics f the robot, where the robot arm can either pick or place an object </a:t>
            </a:r>
          </a:p>
          <a:p>
            <a:pPr lvl="1"/>
            <a:r>
              <a:rPr lang="en-US" dirty="0"/>
              <a:t>Observation space: composed of 128x128x3 RGB images coming from two cameras fixed to the edges of the basket </a:t>
            </a:r>
          </a:p>
          <a:p>
            <a:pPr lvl="1"/>
            <a:r>
              <a:rPr lang="en-US" dirty="0"/>
              <a:t>The agent receives a language description of the task to solve which can have two forms:</a:t>
            </a:r>
          </a:p>
          <a:p>
            <a:pPr lvl="2"/>
            <a:r>
              <a:rPr lang="en-US" dirty="0"/>
              <a:t>Stack X on top of Y</a:t>
            </a:r>
          </a:p>
          <a:p>
            <a:pPr lvl="3"/>
            <a:r>
              <a:rPr lang="en-US" dirty="0"/>
              <a:t>The red object, the green object, the blue object</a:t>
            </a:r>
          </a:p>
          <a:p>
            <a:pPr lvl="2"/>
            <a:r>
              <a:rPr lang="en-US" dirty="0"/>
              <a:t>Stack all three objects </a:t>
            </a:r>
          </a:p>
          <a:p>
            <a:pPr lvl="1"/>
            <a:r>
              <a:rPr lang="en-US" dirty="0"/>
              <a:t>A positive reward of +1 is provided if the episode is successful , while a reward of 0 is given in any other 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3C1B-34D9-9589-B824-75CFFD5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D4494-8DC7-9DA1-1E4F-68AE092D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08" y="3778341"/>
            <a:ext cx="5057692" cy="207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E6928-CBD2-D2BD-4C4D-112B4497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29" y="379950"/>
            <a:ext cx="6039903" cy="3138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1936D-6F13-D219-6135-C333C1A945B1}"/>
              </a:ext>
            </a:extLst>
          </p:cNvPr>
          <p:cNvSpPr txBox="1"/>
          <p:nvPr/>
        </p:nvSpPr>
        <p:spPr>
          <a:xfrm>
            <a:off x="8206579" y="59870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5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E87A-169D-05C6-41F2-B04C5A48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227625"/>
            <a:ext cx="4338099" cy="1368259"/>
          </a:xfrm>
        </p:spPr>
        <p:txBody>
          <a:bodyPr>
            <a:normAutofit fontScale="90000"/>
          </a:bodyPr>
          <a:lstStyle/>
          <a:p>
            <a:r>
              <a:rPr lang="en-US" dirty="0"/>
              <a:t>A framework for language-centric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0E0D-60C5-EDA8-F700-C8DC79335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53" y="3058077"/>
            <a:ext cx="3884875" cy="2356761"/>
          </a:xfrm>
        </p:spPr>
        <p:txBody>
          <a:bodyPr>
            <a:normAutofit/>
          </a:bodyPr>
          <a:lstStyle/>
          <a:p>
            <a:r>
              <a:rPr lang="en-US" sz="1400" dirty="0"/>
              <a:t>First, the agent needs to map visual inputs to text descriptions. </a:t>
            </a:r>
          </a:p>
          <a:p>
            <a:r>
              <a:rPr lang="en-US" sz="1400" dirty="0"/>
              <a:t>Secondly, we need to prompt an LLM with such textual descriptions and a description of the task to provide language instructions to the agent. </a:t>
            </a:r>
          </a:p>
          <a:p>
            <a:r>
              <a:rPr lang="en-US" sz="1400" dirty="0"/>
              <a:t>Finally, the agent needs to ground the output of the LLM into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0D15-24B2-28D2-26C3-47FA2997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AC42-EA02-1921-B3FE-EAD75AAE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21" y="136525"/>
            <a:ext cx="2525287" cy="227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7EE65-1BF0-BFD4-2413-3DBA60D2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60" y="5157866"/>
            <a:ext cx="5757075" cy="957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14659-A802-2AAA-3F51-382B8296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0" y="3176485"/>
            <a:ext cx="6027751" cy="1215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09A8DA-F1CE-3969-49F9-92A321D3436A}"/>
              </a:ext>
            </a:extLst>
          </p:cNvPr>
          <p:cNvCxnSpPr/>
          <p:nvPr/>
        </p:nvCxnSpPr>
        <p:spPr>
          <a:xfrm flipV="1">
            <a:off x="4301656" y="1442897"/>
            <a:ext cx="2902226" cy="173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EDE1E-BCE6-D150-F466-14268B9C2B4B}"/>
              </a:ext>
            </a:extLst>
          </p:cNvPr>
          <p:cNvCxnSpPr>
            <a:cxnSpLocks/>
          </p:cNvCxnSpPr>
          <p:nvPr/>
        </p:nvCxnSpPr>
        <p:spPr>
          <a:xfrm flipV="1">
            <a:off x="4512697" y="3840480"/>
            <a:ext cx="1037313" cy="9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272EC-7A44-9A22-15BD-0C226E293553}"/>
              </a:ext>
            </a:extLst>
          </p:cNvPr>
          <p:cNvCxnSpPr>
            <a:cxnSpLocks/>
          </p:cNvCxnSpPr>
          <p:nvPr/>
        </p:nvCxnSpPr>
        <p:spPr>
          <a:xfrm>
            <a:off x="4194230" y="4891378"/>
            <a:ext cx="1753346" cy="87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EDBB7-1CA0-8DCB-D7F9-49A8971042E7}"/>
              </a:ext>
            </a:extLst>
          </p:cNvPr>
          <p:cNvSpPr txBox="1"/>
          <p:nvPr/>
        </p:nvSpPr>
        <p:spPr>
          <a:xfrm>
            <a:off x="7575251" y="2426183"/>
            <a:ext cx="32775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VLMs: fine-tuned on data generated in 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AD581-BFDC-9E3E-491C-09F9D9BF1A52}"/>
              </a:ext>
            </a:extLst>
          </p:cNvPr>
          <p:cNvSpPr txBox="1"/>
          <p:nvPr/>
        </p:nvSpPr>
        <p:spPr>
          <a:xfrm>
            <a:off x="7553739" y="4416091"/>
            <a:ext cx="25465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LLMs: off the shelf, pretrained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2B849-75C6-1797-F2EF-600C30C4CCFC}"/>
              </a:ext>
            </a:extLst>
          </p:cNvPr>
          <p:cNvSpPr txBox="1"/>
          <p:nvPr/>
        </p:nvSpPr>
        <p:spPr>
          <a:xfrm>
            <a:off x="7553739" y="6135864"/>
            <a:ext cx="33205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Policies: trained from scratch using the framework</a:t>
            </a:r>
          </a:p>
        </p:txBody>
      </p:sp>
    </p:spTree>
    <p:extLst>
      <p:ext uri="{BB962C8B-B14F-4D97-AF65-F5344CB8AC3E}">
        <p14:creationId xmlns:p14="http://schemas.microsoft.com/office/powerpoint/2010/main" val="2375466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44EE-500F-19AD-7361-8E4556DD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1" y="187421"/>
            <a:ext cx="10515600" cy="493616"/>
          </a:xfrm>
        </p:spPr>
        <p:txBody>
          <a:bodyPr>
            <a:normAutofit fontScale="90000"/>
          </a:bodyPr>
          <a:lstStyle/>
          <a:p>
            <a:r>
              <a:rPr lang="en-US" dirty="0"/>
              <a:t>For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2DD0-5742-DA97-73A8-2FA7BD84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0F457-9C5C-3913-FBA6-6E909247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FCEF-495D-DA82-BFB2-0A9D31FB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61" y="846297"/>
            <a:ext cx="5414042" cy="43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AE219-0077-78EA-D22B-6C882A78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12" y="1864746"/>
            <a:ext cx="5456084" cy="2539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9AFDD-72B9-5DEB-E040-6FC283A3E616}"/>
              </a:ext>
            </a:extLst>
          </p:cNvPr>
          <p:cNvSpPr txBox="1"/>
          <p:nvPr/>
        </p:nvSpPr>
        <p:spPr>
          <a:xfrm>
            <a:off x="3967701" y="6225545"/>
            <a:ext cx="45288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  <a:hlinkClick r:id="rId4"/>
              </a:rPr>
              <a:t>LLM-powered Autonomous Agents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11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600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81C0-EB24-E06E-891B-D98B0EA1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49" y="209009"/>
            <a:ext cx="10515600" cy="705392"/>
          </a:xfrm>
        </p:spPr>
        <p:txBody>
          <a:bodyPr/>
          <a:lstStyle/>
          <a:p>
            <a:r>
              <a:rPr lang="en-US" dirty="0"/>
              <a:t>RL in Finance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C9FBE-559D-337F-F3A4-53F775FA5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09" y="1548140"/>
            <a:ext cx="11325980" cy="47629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Derivatives hedging :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2022 Quant of the year given to Hans Buehler (JP Morgan) for his work on deep hedging, which is deep RL for OTC derivatives hedging [1].</a:t>
            </a:r>
          </a:p>
          <a:p>
            <a:pPr lvl="2"/>
            <a:r>
              <a:rPr lang="en-US" sz="1200" b="0" i="0" dirty="0">
                <a:effectLst/>
                <a:latin typeface="Arial" panose="020B0604020202020204" pitchFamily="34" charset="0"/>
              </a:rPr>
              <a:t>Hans Buehler , et al, 2021. </a:t>
            </a:r>
            <a:r>
              <a:rPr lang="en-US" sz="1200" b="0" i="0" dirty="0">
                <a:effectLst/>
                <a:latin typeface="Arial" panose="020B0604020202020204" pitchFamily="34" charset="0"/>
                <a:hlinkClick r:id="rId2"/>
              </a:rPr>
              <a:t>Deep hedging: Learning risk-neutral implied volatility dynamics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. </a:t>
            </a:r>
          </a:p>
          <a:p>
            <a:pPr lvl="1"/>
            <a:r>
              <a:rPr lang="en-US" sz="1600" b="0" i="0" dirty="0">
                <a:effectLst/>
                <a:latin typeface="Arial" panose="020B0604020202020204" pitchFamily="34" charset="0"/>
              </a:rPr>
              <a:t>2022 Buy side quant of th</a:t>
            </a:r>
            <a:r>
              <a:rPr lang="en-US" sz="1600" dirty="0">
                <a:latin typeface="Arial" panose="020B0604020202020204" pitchFamily="34" charset="0"/>
              </a:rPr>
              <a:t>e year went to Matt Dixon (Applied Math professor) and Igor </a:t>
            </a:r>
            <a:r>
              <a:rPr lang="en-US" sz="1600" dirty="0" err="1">
                <a:latin typeface="Arial" panose="020B0604020202020204" pitchFamily="34" charset="0"/>
              </a:rPr>
              <a:t>Halpering</a:t>
            </a:r>
            <a:r>
              <a:rPr lang="en-US" sz="1600" dirty="0">
                <a:latin typeface="Arial" panose="020B0604020202020204" pitchFamily="34" charset="0"/>
              </a:rPr>
              <a:t> (former JPMorgan, now Fidelity AI)</a:t>
            </a:r>
          </a:p>
          <a:p>
            <a:pPr lvl="2"/>
            <a:r>
              <a:rPr lang="en-US" sz="1200" b="0" i="0" dirty="0">
                <a:effectLst/>
                <a:latin typeface="Arial" panose="020B0604020202020204" pitchFamily="34" charset="0"/>
              </a:rPr>
              <a:t>Igor 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Halpering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2019, </a:t>
            </a:r>
            <a:r>
              <a:rPr lang="en-US" sz="1200" b="0" i="0" dirty="0">
                <a:effectLst/>
                <a:latin typeface="Arial" panose="020B0604020202020204" pitchFamily="34" charset="0"/>
                <a:hlinkClick r:id="rId3"/>
              </a:rPr>
              <a:t>QLBS: Q-Learner in the Black-Scholes (-Merton ) Worlds 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pPr lvl="1"/>
            <a:endParaRPr lang="en-US" sz="1600" dirty="0"/>
          </a:p>
          <a:p>
            <a:r>
              <a:rPr lang="en-US" dirty="0"/>
              <a:t>Optimal Trade Execution </a:t>
            </a:r>
          </a:p>
          <a:p>
            <a:pPr lvl="1"/>
            <a:r>
              <a:rPr lang="en-US" sz="1600" dirty="0" err="1"/>
              <a:t>Ciamac</a:t>
            </a:r>
            <a:r>
              <a:rPr lang="en-US" sz="1600" dirty="0"/>
              <a:t> </a:t>
            </a:r>
            <a:r>
              <a:rPr lang="en-US" sz="1600" dirty="0" err="1"/>
              <a:t>Moallemi</a:t>
            </a:r>
            <a:r>
              <a:rPr lang="en-US" sz="1600" dirty="0"/>
              <a:t> et al, 2021, </a:t>
            </a:r>
            <a:r>
              <a:rPr lang="en-US" sz="1600" dirty="0">
                <a:hlinkClick r:id="rId4"/>
              </a:rPr>
              <a:t>A Reinforcement Learning Approach to optimal execution </a:t>
            </a:r>
            <a:endParaRPr lang="en-US" sz="1600" dirty="0"/>
          </a:p>
          <a:p>
            <a:pPr lvl="1"/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Nevmyvaka</a:t>
            </a:r>
            <a:r>
              <a:rPr lang="en-US" sz="1600" dirty="0"/>
              <a:t>, Yi Feng, and Michael Kearns, 2006, </a:t>
            </a:r>
            <a:r>
              <a:rPr lang="en-US" sz="1600" dirty="0">
                <a:hlinkClick r:id="rId5"/>
              </a:rPr>
              <a:t>Reinforcement Learning for optimized trade execution</a:t>
            </a:r>
            <a:endParaRPr lang="en-US" sz="1600" dirty="0"/>
          </a:p>
          <a:p>
            <a:r>
              <a:rPr lang="en-US" dirty="0"/>
              <a:t>Optimal Market Making </a:t>
            </a:r>
          </a:p>
          <a:p>
            <a:pPr lvl="1"/>
            <a:r>
              <a:rPr lang="en-US" sz="1700" dirty="0"/>
              <a:t>Olivier Gueant, et al, 2019,  </a:t>
            </a:r>
            <a:r>
              <a:rPr lang="en-US" sz="1700" dirty="0">
                <a:hlinkClick r:id="rId6"/>
              </a:rPr>
              <a:t>Deep RL for market making in corporate bonds: beating the curse of dimensionality</a:t>
            </a:r>
            <a:r>
              <a:rPr lang="en-US" sz="1700" dirty="0"/>
              <a:t>. </a:t>
            </a:r>
          </a:p>
          <a:p>
            <a:pPr lvl="1"/>
            <a:r>
              <a:rPr lang="en-US" sz="1700" dirty="0"/>
              <a:t>Sumitra Ganesh (*) et al, 2019, </a:t>
            </a:r>
            <a:r>
              <a:rPr lang="en-US" sz="1700" dirty="0">
                <a:hlinkClick r:id="rId7"/>
              </a:rPr>
              <a:t>Reinforcement Learning for Market Making in a Multi-agent dealer Market</a:t>
            </a:r>
            <a:endParaRPr lang="en-US" sz="1700" dirty="0"/>
          </a:p>
          <a:p>
            <a:pPr lvl="1"/>
            <a:r>
              <a:rPr lang="en-US" sz="1700" dirty="0"/>
              <a:t>Nelson </a:t>
            </a:r>
            <a:r>
              <a:rPr lang="en-US" sz="1700" dirty="0" err="1"/>
              <a:t>Vadori</a:t>
            </a:r>
            <a:r>
              <a:rPr lang="en-US" sz="1700" dirty="0"/>
              <a:t> (*) et al, 2023, </a:t>
            </a:r>
            <a:r>
              <a:rPr lang="en-US" sz="1700" dirty="0">
                <a:hlinkClick r:id="rId8"/>
              </a:rPr>
              <a:t>Towards Multi-Agent Reinforcement Learning driven over-the-counter Market simulations</a:t>
            </a:r>
            <a:endParaRPr lang="en-US" sz="1700" dirty="0"/>
          </a:p>
          <a:p>
            <a:r>
              <a:rPr lang="en-US" dirty="0"/>
              <a:t>Portfolio Management &amp; optimization</a:t>
            </a:r>
          </a:p>
          <a:p>
            <a:pPr lvl="1"/>
            <a:r>
              <a:rPr lang="en-US" sz="1700" dirty="0" err="1"/>
              <a:t>Angelos</a:t>
            </a:r>
            <a:r>
              <a:rPr lang="en-US" sz="1700" dirty="0"/>
              <a:t> </a:t>
            </a:r>
            <a:r>
              <a:rPr lang="en-US" sz="1700" dirty="0" err="1"/>
              <a:t>Filos</a:t>
            </a:r>
            <a:r>
              <a:rPr lang="en-US" sz="1700" dirty="0"/>
              <a:t>, 2019,  </a:t>
            </a:r>
            <a:r>
              <a:rPr lang="en-US" sz="1700" dirty="0">
                <a:hlinkClick r:id="rId9"/>
              </a:rPr>
              <a:t>Reinforcement Learning for Portfolio Management</a:t>
            </a:r>
            <a:endParaRPr lang="en-US" sz="1700" dirty="0"/>
          </a:p>
          <a:p>
            <a:r>
              <a:rPr lang="en-US" dirty="0"/>
              <a:t>Asset Allocation </a:t>
            </a:r>
          </a:p>
          <a:p>
            <a:pPr lvl="1"/>
            <a:r>
              <a:rPr lang="en-US" sz="1700" dirty="0"/>
              <a:t>Igor Halperin et al, 2022,  </a:t>
            </a:r>
            <a:r>
              <a:rPr lang="en-US" sz="1700" dirty="0">
                <a:hlinkClick r:id="rId10"/>
              </a:rPr>
              <a:t>Combining Reinforcement Learning and Inverse Reinforcement learning for asset allocation recommendations</a:t>
            </a:r>
            <a:r>
              <a:rPr lang="en-US" sz="17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74AE-8D8C-82A9-8121-12AA442E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A1AB4-E4C0-8D6D-B03D-88B727C114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4866" y="136523"/>
            <a:ext cx="1092723" cy="164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68AC7-54A3-5818-934B-DA07B75B1E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98382" y="136523"/>
            <a:ext cx="1122814" cy="168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02D3B-9C7F-3C94-2995-CEB8745F0E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2098" y="136523"/>
            <a:ext cx="1111865" cy="16438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2E4E0B-15CE-2CB1-6F1A-0205FBE24406}"/>
              </a:ext>
            </a:extLst>
          </p:cNvPr>
          <p:cNvSpPr txBox="1"/>
          <p:nvPr/>
        </p:nvSpPr>
        <p:spPr>
          <a:xfrm>
            <a:off x="461176" y="6456459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 At JPM AI </a:t>
            </a:r>
          </a:p>
        </p:txBody>
      </p:sp>
    </p:spTree>
    <p:extLst>
      <p:ext uri="{BB962C8B-B14F-4D97-AF65-F5344CB8AC3E}">
        <p14:creationId xmlns:p14="http://schemas.microsoft.com/office/powerpoint/2010/main" val="664310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C935-2819-1A9D-96A5-E62220E8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2FFE-A78C-417B-0BF6-5B1E30211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475"/>
            <a:ext cx="10515600" cy="4351338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Blog posts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(2018).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2"/>
              </a:rPr>
              <a:t>A (Long) Peek into Reinforcement Learning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3"/>
              </a:rPr>
              <a:t>LLM-powered Autonomous Agents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Papers/Surveys/Tutorials</a:t>
            </a:r>
          </a:p>
          <a:p>
            <a:pPr lvl="1"/>
            <a:r>
              <a:rPr lang="en-US" dirty="0"/>
              <a:t>David Silver,  RL </a:t>
            </a:r>
            <a:r>
              <a:rPr lang="en-US" dirty="0">
                <a:hlinkClick r:id="rId4"/>
              </a:rPr>
              <a:t>tutorial</a:t>
            </a:r>
            <a:r>
              <a:rPr lang="en-US" dirty="0"/>
              <a:t> at ICML 2016</a:t>
            </a:r>
          </a:p>
          <a:p>
            <a:pPr lvl="1"/>
            <a:r>
              <a:rPr lang="en-US" dirty="0"/>
              <a:t>Norman Di Palo et al, 2023, </a:t>
            </a:r>
            <a:r>
              <a:rPr lang="en-US" dirty="0">
                <a:hlinkClick r:id="rId5"/>
              </a:rPr>
              <a:t>Towards a Unified Agent with Foundation Models</a:t>
            </a:r>
            <a:r>
              <a:rPr lang="en-US" dirty="0"/>
              <a:t>, ICLR</a:t>
            </a:r>
          </a:p>
          <a:p>
            <a:pPr lvl="1"/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6"/>
              </a:rPr>
              <a:t>A survey on offline RL: taxonomy, review and open problems</a:t>
            </a:r>
            <a:endParaRPr lang="en-US" dirty="0"/>
          </a:p>
          <a:p>
            <a:pPr lvl="1"/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r>
              <a:rPr lang="en-US" dirty="0"/>
              <a:t>, 2023, </a:t>
            </a:r>
            <a:r>
              <a:rPr lang="en-US" dirty="0">
                <a:hlinkClick r:id="rId7"/>
              </a:rPr>
              <a:t>MDP: Gentle Tutorial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Courses</a:t>
            </a:r>
          </a:p>
          <a:p>
            <a:pPr lvl="1"/>
            <a:r>
              <a:rPr lang="en-US" sz="2000" dirty="0">
                <a:hlinkClick r:id="rId8"/>
              </a:rPr>
              <a:t>DeepMind Lecture Series </a:t>
            </a:r>
            <a:r>
              <a:rPr lang="en-US" sz="2000" dirty="0"/>
              <a:t>, 2021</a:t>
            </a:r>
          </a:p>
          <a:p>
            <a:pPr lvl="1"/>
            <a:r>
              <a:rPr lang="en-US" sz="2000" dirty="0"/>
              <a:t>Steven Brunton </a:t>
            </a:r>
            <a:r>
              <a:rPr lang="en-US" sz="2000" dirty="0" err="1"/>
              <a:t>Youtube</a:t>
            </a:r>
            <a:r>
              <a:rPr lang="en-US" sz="2000" dirty="0"/>
              <a:t> RL </a:t>
            </a:r>
            <a:r>
              <a:rPr lang="en-US" sz="2000" dirty="0">
                <a:hlinkClick r:id="rId9"/>
              </a:rPr>
              <a:t>lectures</a:t>
            </a:r>
            <a:r>
              <a:rPr lang="en-US" sz="2000" dirty="0"/>
              <a:t> </a:t>
            </a:r>
          </a:p>
          <a:p>
            <a:r>
              <a:rPr lang="en-US" dirty="0"/>
              <a:t>Books </a:t>
            </a:r>
          </a:p>
          <a:p>
            <a:pPr lvl="1"/>
            <a:r>
              <a:rPr lang="en-US" sz="2000" dirty="0"/>
              <a:t>Richard Sutton and Andrew </a:t>
            </a:r>
            <a:r>
              <a:rPr lang="en-US" sz="2000" dirty="0" err="1"/>
              <a:t>Barto</a:t>
            </a:r>
            <a:r>
              <a:rPr lang="en-US" sz="2000" dirty="0"/>
              <a:t>, 2018, </a:t>
            </a:r>
            <a:r>
              <a:rPr lang="en-US" sz="2000" dirty="0">
                <a:hlinkClick r:id="rId10"/>
              </a:rPr>
              <a:t>Reinforcement Learning, an Introduction</a:t>
            </a:r>
            <a:r>
              <a:rPr lang="en-US" sz="2000" dirty="0"/>
              <a:t>, The MIT Press.</a:t>
            </a:r>
          </a:p>
          <a:p>
            <a:pPr lvl="1"/>
            <a:r>
              <a:rPr lang="en-US" sz="2000" dirty="0"/>
              <a:t>Dimitri </a:t>
            </a:r>
            <a:r>
              <a:rPr lang="en-US" sz="2000" dirty="0" err="1"/>
              <a:t>Bertsekas</a:t>
            </a:r>
            <a:r>
              <a:rPr lang="en-US" sz="2000" dirty="0"/>
              <a:t>, 2019, </a:t>
            </a:r>
            <a:r>
              <a:rPr lang="en-US" sz="2000" dirty="0">
                <a:hlinkClick r:id="rId11"/>
              </a:rPr>
              <a:t>Reinforcement Learning and Optimal Control</a:t>
            </a:r>
            <a:r>
              <a:rPr lang="en-US" sz="2000" dirty="0"/>
              <a:t>, Athena Scientific</a:t>
            </a:r>
          </a:p>
          <a:p>
            <a:pPr lvl="1"/>
            <a:r>
              <a:rPr lang="en-US" sz="2000" dirty="0"/>
              <a:t>Laura </a:t>
            </a:r>
            <a:r>
              <a:rPr lang="en-US" sz="2000" dirty="0" err="1"/>
              <a:t>Graesser</a:t>
            </a:r>
            <a:r>
              <a:rPr lang="en-US" sz="2000" dirty="0"/>
              <a:t> and Wah Loon </a:t>
            </a:r>
            <a:r>
              <a:rPr lang="en-US" sz="2000" dirty="0" err="1"/>
              <a:t>Keng</a:t>
            </a:r>
            <a:r>
              <a:rPr lang="en-US" sz="2000" dirty="0"/>
              <a:t>, 2019 </a:t>
            </a:r>
            <a:r>
              <a:rPr lang="en-US" sz="2000" dirty="0">
                <a:hlinkClick r:id="rId12"/>
              </a:rPr>
              <a:t>Foundations of Deep Reinforcement Learning: Theory and Practice in Python</a:t>
            </a:r>
            <a:r>
              <a:rPr lang="en-US" sz="2000" dirty="0"/>
              <a:t>, Addison-Wesley</a:t>
            </a:r>
          </a:p>
          <a:p>
            <a:pPr lvl="1"/>
            <a:r>
              <a:rPr lang="en-US" sz="2000" dirty="0"/>
              <a:t>Steven Brunton , Nathan </a:t>
            </a:r>
            <a:r>
              <a:rPr lang="en-US" sz="2000" dirty="0" err="1"/>
              <a:t>Kutz</a:t>
            </a:r>
            <a:r>
              <a:rPr lang="en-US" sz="2000" dirty="0"/>
              <a:t>, 2022, </a:t>
            </a:r>
            <a:r>
              <a:rPr lang="en-US" sz="2000" dirty="0">
                <a:hlinkClick r:id="rId13"/>
              </a:rPr>
              <a:t>Data Driven data science and Engineering</a:t>
            </a:r>
            <a:r>
              <a:rPr lang="en-US" sz="2000" dirty="0"/>
              <a:t> , Cambridge University Press</a:t>
            </a:r>
          </a:p>
          <a:p>
            <a:pPr lvl="1"/>
            <a:r>
              <a:rPr lang="en-US" sz="2000" dirty="0"/>
              <a:t>Powell, 2022, </a:t>
            </a:r>
            <a:r>
              <a:rPr lang="en-US" sz="2000" dirty="0">
                <a:hlinkClick r:id="rId14"/>
              </a:rPr>
              <a:t>Reinforcement Learning and Stochastic Optimization</a:t>
            </a:r>
            <a:r>
              <a:rPr lang="en-US" sz="2000" dirty="0"/>
              <a:t>, Wiley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E39E3-95EC-2E5F-A708-A851EE2B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45AD-234C-118E-AC59-F17AC03A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463" y="136525"/>
            <a:ext cx="10515600" cy="84696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87815-BE3F-BD44-CBA2-CFF2F3114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343" y="1420109"/>
            <a:ext cx="5721626" cy="4351338"/>
          </a:xfrm>
        </p:spPr>
        <p:txBody>
          <a:bodyPr/>
          <a:lstStyle/>
          <a:p>
            <a:r>
              <a:rPr lang="en-US" dirty="0"/>
              <a:t>Machine learning paradigms:</a:t>
            </a:r>
          </a:p>
          <a:p>
            <a:pPr lvl="1"/>
            <a:r>
              <a:rPr lang="en-US" dirty="0"/>
              <a:t>Supervised </a:t>
            </a:r>
          </a:p>
          <a:p>
            <a:pPr lvl="1"/>
            <a:r>
              <a:rPr lang="en-US" dirty="0"/>
              <a:t>Unsupervised</a:t>
            </a:r>
          </a:p>
          <a:p>
            <a:pPr lvl="1"/>
            <a:r>
              <a:rPr lang="en-US" dirty="0"/>
              <a:t>Semi-supervised </a:t>
            </a:r>
          </a:p>
          <a:p>
            <a:pPr lvl="1"/>
            <a:r>
              <a:rPr lang="en-US" dirty="0"/>
              <a:t>Active learning </a:t>
            </a:r>
          </a:p>
          <a:p>
            <a:pPr lvl="1"/>
            <a:r>
              <a:rPr lang="en-US" dirty="0"/>
              <a:t>Reinforcement learning</a:t>
            </a:r>
          </a:p>
          <a:p>
            <a:pPr lvl="1"/>
            <a:r>
              <a:rPr lang="en-US" dirty="0"/>
              <a:t>Deep learning (**)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5FDE1-DA6A-2800-DB7F-81895545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0734E-D0C5-356C-6EB0-C2FDC72CB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107" y="1190841"/>
            <a:ext cx="3617956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C5300-C25D-24D0-8B66-539ED69060A8}"/>
              </a:ext>
            </a:extLst>
          </p:cNvPr>
          <p:cNvSpPr txBox="1"/>
          <p:nvPr/>
        </p:nvSpPr>
        <p:spPr>
          <a:xfrm>
            <a:off x="7668098" y="4827940"/>
            <a:ext cx="28151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David Silver’s RL </a:t>
            </a:r>
            <a:r>
              <a:rPr lang="en-US" sz="1100" dirty="0">
                <a:hlinkClick r:id="rId3"/>
              </a:rPr>
              <a:t>tutorial</a:t>
            </a:r>
            <a:r>
              <a:rPr lang="en-US" sz="1100" dirty="0"/>
              <a:t> at ICML 2016</a:t>
            </a:r>
          </a:p>
        </p:txBody>
      </p:sp>
    </p:spTree>
    <p:extLst>
      <p:ext uri="{BB962C8B-B14F-4D97-AF65-F5344CB8AC3E}">
        <p14:creationId xmlns:p14="http://schemas.microsoft.com/office/powerpoint/2010/main" val="2219869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8BAE-09FD-9C2F-B975-774841A3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4" y="79051"/>
            <a:ext cx="3905348" cy="581830"/>
          </a:xfrm>
        </p:spPr>
        <p:txBody>
          <a:bodyPr>
            <a:normAutofit/>
          </a:bodyPr>
          <a:lstStyle/>
          <a:p>
            <a:r>
              <a:rPr lang="en-US" sz="2800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CF1A-3280-79CA-EF6C-27D43E50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203A6-62E6-B2A5-799A-1A465EA0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3" y="787789"/>
            <a:ext cx="4172146" cy="147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86F79-7FB7-1032-7CEB-46D36F95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16" y="107849"/>
            <a:ext cx="2658187" cy="18148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2ACF-E6E5-1CD4-0EB1-5FCC6DE8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DC808-BEBD-2BBD-88FC-D3A75EE8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03" y="2442691"/>
            <a:ext cx="4056413" cy="299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6656E-D63A-CCF4-DF4F-28CD0DF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03" y="5438743"/>
            <a:ext cx="3788221" cy="67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6F6C0-6EE9-4771-64DB-7C30ACD7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47" y="6160054"/>
            <a:ext cx="4312584" cy="535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17938-A00D-01C8-D148-82BD3FF66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990" y="2719903"/>
            <a:ext cx="2272618" cy="6992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F54C5-E524-33B3-C304-D4206B27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505" y="2752941"/>
            <a:ext cx="2683216" cy="6937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6C7BC-70E8-1F11-DA29-895824493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441" y="85233"/>
            <a:ext cx="3039273" cy="2406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3B6A1-D232-983D-A075-13C10C7E5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629" y="2060769"/>
            <a:ext cx="1044759" cy="2849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F5B6B2-770D-402C-4020-C6CF152983E3}"/>
              </a:ext>
            </a:extLst>
          </p:cNvPr>
          <p:cNvGrpSpPr/>
          <p:nvPr/>
        </p:nvGrpSpPr>
        <p:grpSpPr>
          <a:xfrm>
            <a:off x="5353662" y="3531654"/>
            <a:ext cx="6298745" cy="867559"/>
            <a:chOff x="5353662" y="3705465"/>
            <a:chExt cx="6298745" cy="8675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655C6-F3B9-6DA1-8C3F-6C49F55D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53662" y="3740382"/>
              <a:ext cx="3039273" cy="5218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42B5D5-B19B-F46C-C2E7-55B45656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75807" y="3705465"/>
              <a:ext cx="3176600" cy="8675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98033-249D-0213-0397-B390821F51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2379" y="4695947"/>
            <a:ext cx="3788221" cy="917643"/>
          </a:xfrm>
          <a:prstGeom prst="rect">
            <a:avLst/>
          </a:prstGeom>
          <a:solidFill>
            <a:schemeClr val="bg1">
              <a:alpha val="27000"/>
            </a:schemeClr>
          </a:solidFill>
          <a:ln w="19050"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C0CDB-238C-F945-3DA1-27FE42BCC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3386" y="4941250"/>
            <a:ext cx="3937627" cy="9063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4BB43-B2ED-4BFF-21B4-EF6406497CEB}"/>
              </a:ext>
            </a:extLst>
          </p:cNvPr>
          <p:cNvSpPr txBox="1"/>
          <p:nvPr/>
        </p:nvSpPr>
        <p:spPr>
          <a:xfrm>
            <a:off x="4822379" y="4316086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Equations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880-FC59-EC1B-7B94-FBB813EA45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0328" y="5931274"/>
            <a:ext cx="4818233" cy="858770"/>
          </a:xfrm>
          <a:prstGeom prst="rec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573367-0A50-3CC5-EB78-EDA3EBAB8E6B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6"/>
              </a:rPr>
              <a:t>MDP Gentle Tutorial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F14ED-CF9C-DFBC-C2E0-BB1B1F62D9CC}"/>
              </a:ext>
            </a:extLst>
          </p:cNvPr>
          <p:cNvSpPr txBox="1"/>
          <p:nvPr/>
        </p:nvSpPr>
        <p:spPr>
          <a:xfrm>
            <a:off x="5353662" y="183865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7"/>
              </a:rPr>
              <a:t>Steven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4B364-7F4E-CC12-FF74-8C2BB568723B}"/>
              </a:ext>
            </a:extLst>
          </p:cNvPr>
          <p:cNvSpPr txBox="1"/>
          <p:nvPr/>
        </p:nvSpPr>
        <p:spPr>
          <a:xfrm>
            <a:off x="1455497" y="2179576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8"/>
              </a:rPr>
              <a:t>Sutton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8747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5949-DB83-C129-66B7-A5AA6376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3" y="103636"/>
            <a:ext cx="10515600" cy="589087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 of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9977-2BA1-5EB5-9FE2-72CA4A48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DDD87-47D4-9EC0-0BFA-E178AC92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2" y="1988973"/>
            <a:ext cx="5588237" cy="274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1BC2B-FB36-407C-93E6-A1DB7D41DDF0}"/>
              </a:ext>
            </a:extLst>
          </p:cNvPr>
          <p:cNvSpPr txBox="1"/>
          <p:nvPr/>
        </p:nvSpPr>
        <p:spPr>
          <a:xfrm>
            <a:off x="2462872" y="49362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E211F-E9B3-170E-E637-1F5F6F3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7A5F4-2F14-C362-0B8E-E7877C64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83" y="1282176"/>
            <a:ext cx="6134362" cy="445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B1C48C-908F-AF07-C15D-1F204255BFE5}"/>
              </a:ext>
            </a:extLst>
          </p:cNvPr>
          <p:cNvSpPr txBox="1"/>
          <p:nvPr/>
        </p:nvSpPr>
        <p:spPr>
          <a:xfrm>
            <a:off x="5570065" y="5686698"/>
            <a:ext cx="6332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 Brunton , Nathan </a:t>
            </a:r>
            <a:r>
              <a:rPr lang="en-US" sz="1100" dirty="0" err="1"/>
              <a:t>Kutz</a:t>
            </a:r>
            <a:r>
              <a:rPr lang="en-US" sz="1100" dirty="0"/>
              <a:t>, 2022, </a:t>
            </a:r>
            <a:r>
              <a:rPr lang="en-US" sz="1100" dirty="0">
                <a:hlinkClick r:id="rId5"/>
              </a:rPr>
              <a:t>Data Driven data science and Engineering</a:t>
            </a:r>
            <a:r>
              <a:rPr lang="en-US" sz="1100" dirty="0"/>
              <a:t> 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200142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E3A0-F579-AF50-1732-3BBD87463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F4F2-853F-0A13-09B1-101BE4E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53" y="2252709"/>
            <a:ext cx="5581986" cy="3709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B7227-0EE0-60A4-6F3C-6A60AE88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211" y="2367865"/>
            <a:ext cx="4159184" cy="33411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5C28-940F-37D3-C172-F5E0F33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F9961-2D31-AA61-7125-3B66325DBE3B}"/>
              </a:ext>
            </a:extLst>
          </p:cNvPr>
          <p:cNvSpPr txBox="1"/>
          <p:nvPr/>
        </p:nvSpPr>
        <p:spPr>
          <a:xfrm>
            <a:off x="2849536" y="6231264"/>
            <a:ext cx="797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Laura </a:t>
            </a:r>
            <a:r>
              <a:rPr lang="en-US" sz="1100" dirty="0" err="1"/>
              <a:t>Graesser</a:t>
            </a:r>
            <a:r>
              <a:rPr lang="en-US" sz="1100" dirty="0"/>
              <a:t> and Wah Loon </a:t>
            </a:r>
            <a:r>
              <a:rPr lang="en-US" sz="1100" dirty="0" err="1"/>
              <a:t>Keng</a:t>
            </a:r>
            <a:r>
              <a:rPr lang="en-US" sz="1100" dirty="0"/>
              <a:t>, 2019 </a:t>
            </a:r>
            <a:r>
              <a:rPr lang="en-US" sz="1100" dirty="0">
                <a:hlinkClick r:id="rId4"/>
              </a:rPr>
              <a:t>Foundations of Deep Reinforcement Learning: Theory and Practice in Python</a:t>
            </a:r>
            <a:r>
              <a:rPr lang="en-US" sz="1100" dirty="0"/>
              <a:t>, Addison-Wesley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A4FC9-42CC-CF52-9B5A-000CB4498102}"/>
              </a:ext>
            </a:extLst>
          </p:cNvPr>
          <p:cNvSpPr txBox="1">
            <a:spLocks/>
          </p:cNvSpPr>
          <p:nvPr/>
        </p:nvSpPr>
        <p:spPr>
          <a:xfrm>
            <a:off x="142953" y="103636"/>
            <a:ext cx="10515600" cy="58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Taxonomy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58718-A471-A54D-E043-B7E5A0885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706" y="55238"/>
            <a:ext cx="2294194" cy="18863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5E0D6F-152A-0FAC-90D9-AD18A90D29C4}"/>
              </a:ext>
            </a:extLst>
          </p:cNvPr>
          <p:cNvSpPr txBox="1"/>
          <p:nvPr/>
        </p:nvSpPr>
        <p:spPr>
          <a:xfrm>
            <a:off x="8675282" y="1913928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6"/>
              </a:rPr>
              <a:t>Sutton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28670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17C2-119F-1003-3275-670BA4DD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25" y="136525"/>
            <a:ext cx="10515600" cy="519047"/>
          </a:xfrm>
        </p:spPr>
        <p:txBody>
          <a:bodyPr>
            <a:noAutofit/>
          </a:bodyPr>
          <a:lstStyle/>
          <a:p>
            <a:r>
              <a:rPr lang="en-US" sz="3200" dirty="0"/>
              <a:t>Definition and Properties of optimal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421F-0EA2-1601-318F-1BF6A6EFE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79DE7-0B8C-E2BB-21A1-3C607BD1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0128-AFD6-1533-266B-95B4C672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7" y="1110819"/>
            <a:ext cx="3662008" cy="58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76BB-C571-1461-2AA3-65904246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" y="1790792"/>
            <a:ext cx="4340419" cy="5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7ED23-8CA1-BB22-1B5C-E611457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7" y="2414378"/>
            <a:ext cx="4695600" cy="51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C904E-EF25-49A0-FDB4-CEC1F99E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7" y="3093712"/>
            <a:ext cx="4153215" cy="64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E62B-E3CA-2AAB-6071-BDDD8F79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6" y="3846275"/>
            <a:ext cx="4153215" cy="648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A861C-9598-F4D9-71D4-09F12F1A3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36" y="4646191"/>
            <a:ext cx="4440382" cy="557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AACDD-FD31-F8E3-BAA5-FA3F00EAE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39" y="5082946"/>
            <a:ext cx="3855427" cy="1156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A4325-1F82-08B1-3802-749CE42C3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239" y="3768904"/>
            <a:ext cx="3745136" cy="1156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0ED2F-30CA-1859-5635-0BA9E5097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0929" y="4902163"/>
            <a:ext cx="2826778" cy="587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6147F-841F-9BAA-5179-629C579636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425" y="853027"/>
            <a:ext cx="3964289" cy="2043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1A34F-F1F5-8FAB-4B03-374C8F1E2FA9}"/>
              </a:ext>
            </a:extLst>
          </p:cNvPr>
          <p:cNvSpPr txBox="1"/>
          <p:nvPr/>
        </p:nvSpPr>
        <p:spPr>
          <a:xfrm>
            <a:off x="5347855" y="3251885"/>
            <a:ext cx="301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006D-D836-2822-D020-25A3A38A5FE3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2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1218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7620-1C83-3E04-A8F7-9E32408D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1" y="0"/>
            <a:ext cx="10515600" cy="813771"/>
          </a:xfrm>
        </p:spPr>
        <p:txBody>
          <a:bodyPr/>
          <a:lstStyle/>
          <a:p>
            <a:r>
              <a:rPr lang="en-US" dirty="0"/>
              <a:t>Existence of optimal policies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D426-2A84-D5FD-0B7A-88F24B2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13A91-CBC2-EEE2-BF03-3F37CB09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1" y="1160191"/>
            <a:ext cx="4795562" cy="46408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2358C-3C5E-9B5D-1BDF-B5866C1D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5" y="1147138"/>
            <a:ext cx="4690601" cy="49226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4F13C-BA52-D887-675D-A13D8E9D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2" y="2145055"/>
            <a:ext cx="4024745" cy="539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70694-3333-622B-7C60-AFCDEB3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6" y="2836530"/>
            <a:ext cx="3587927" cy="693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9087CB-D6F0-3C19-BAAF-C3D925CC6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96" y="3835224"/>
            <a:ext cx="4644421" cy="806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758B5-E6C0-0961-EE42-F45BAAD6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92" y="4873288"/>
            <a:ext cx="5301883" cy="946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A35FE-03DB-A41A-DFF5-0E8A8FB7B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555" y="2697918"/>
            <a:ext cx="5301883" cy="2648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EFBBEA-04F6-6688-1CAC-58F87541AAF9}"/>
              </a:ext>
            </a:extLst>
          </p:cNvPr>
          <p:cNvSpPr txBox="1"/>
          <p:nvPr/>
        </p:nvSpPr>
        <p:spPr>
          <a:xfrm>
            <a:off x="2010170" y="5933313"/>
            <a:ext cx="97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 only that, Bellman equations are guaranteed to converge when evaluating an arbitrary policy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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FBC41-D016-58BD-9B9E-BF5B0B1EFBC9}"/>
              </a:ext>
            </a:extLst>
          </p:cNvPr>
          <p:cNvSpPr txBox="1"/>
          <p:nvPr/>
        </p:nvSpPr>
        <p:spPr>
          <a:xfrm>
            <a:off x="150511" y="1775723"/>
            <a:ext cx="288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Operator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6A588-5A97-C53D-9705-6FA339257A25}"/>
              </a:ext>
            </a:extLst>
          </p:cNvPr>
          <p:cNvSpPr txBox="1"/>
          <p:nvPr/>
        </p:nvSpPr>
        <p:spPr>
          <a:xfrm>
            <a:off x="150511" y="758590"/>
            <a:ext cx="29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E0DE1E-3295-8A56-CA03-BE439FB790D7}"/>
              </a:ext>
            </a:extLst>
          </p:cNvPr>
          <p:cNvSpPr/>
          <p:nvPr/>
        </p:nvSpPr>
        <p:spPr>
          <a:xfrm>
            <a:off x="6382555" y="2920824"/>
            <a:ext cx="4789042" cy="1560492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CFF5F-62FF-636F-6181-BCAECD532F1F}"/>
              </a:ext>
            </a:extLst>
          </p:cNvPr>
          <p:cNvSpPr/>
          <p:nvPr/>
        </p:nvSpPr>
        <p:spPr>
          <a:xfrm>
            <a:off x="8625713" y="4790011"/>
            <a:ext cx="1500699" cy="227853"/>
          </a:xfrm>
          <a:prstGeom prst="rect">
            <a:avLst/>
          </a:prstGeom>
          <a:solidFill>
            <a:schemeClr val="accent6">
              <a:lumMod val="75000"/>
              <a:alpha val="287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87C81-206E-04AF-314E-777E4C1452A8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9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600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04E9-D9AD-5E10-11A9-A764F6B1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7" y="136525"/>
            <a:ext cx="10515600" cy="639959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7729-F66F-A04A-FDFE-94AA4362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E7D7-BB74-63A6-9D3D-48ABCE03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AF9C4-DF05-A8FA-8B28-E8F0AF7F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3" y="1591309"/>
            <a:ext cx="5354131" cy="356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45977-CCA6-98D3-EBF0-52882C5F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420" y="1591309"/>
            <a:ext cx="5502723" cy="35049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8EDF82-FFCD-99DE-761A-FD071CFEABF5}"/>
              </a:ext>
            </a:extLst>
          </p:cNvPr>
          <p:cNvSpPr/>
          <p:nvPr/>
        </p:nvSpPr>
        <p:spPr>
          <a:xfrm>
            <a:off x="493725" y="2820836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233209-692B-079A-9DFE-5D8007B6C80F}"/>
              </a:ext>
            </a:extLst>
          </p:cNvPr>
          <p:cNvSpPr/>
          <p:nvPr/>
        </p:nvSpPr>
        <p:spPr>
          <a:xfrm>
            <a:off x="759481" y="4461970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EBB24-AD2F-7E99-1119-0C7A44D71058}"/>
              </a:ext>
            </a:extLst>
          </p:cNvPr>
          <p:cNvSpPr/>
          <p:nvPr/>
        </p:nvSpPr>
        <p:spPr>
          <a:xfrm>
            <a:off x="1025236" y="3794849"/>
            <a:ext cx="4415822" cy="3062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56AF5-A69B-A88E-C8B7-92A2E91A9F98}"/>
              </a:ext>
            </a:extLst>
          </p:cNvPr>
          <p:cNvSpPr/>
          <p:nvPr/>
        </p:nvSpPr>
        <p:spPr>
          <a:xfrm>
            <a:off x="6573351" y="3848144"/>
            <a:ext cx="4686616" cy="338448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1E145-FE09-2126-37B6-E17068F7C972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366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10254</TotalTime>
  <Words>1126</Words>
  <Application>Microsoft Macintosh PowerPoint</Application>
  <PresentationFormat>Widescreen</PresentationFormat>
  <Paragraphs>201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Cambria Math</vt:lpstr>
      <vt:lpstr>Office Theme</vt:lpstr>
      <vt:lpstr>Reinforcement Learning</vt:lpstr>
      <vt:lpstr>Agenda</vt:lpstr>
      <vt:lpstr>Introduction</vt:lpstr>
      <vt:lpstr>Reinforcement Learning</vt:lpstr>
      <vt:lpstr>Taxonomy of RL Methods</vt:lpstr>
      <vt:lpstr>PowerPoint Presentation</vt:lpstr>
      <vt:lpstr>Definition and Properties of optimal policies</vt:lpstr>
      <vt:lpstr>Existence of optimal policies </vt:lpstr>
      <vt:lpstr>Policy Evaluation</vt:lpstr>
      <vt:lpstr>Ready to roll ? </vt:lpstr>
      <vt:lpstr>Policy Iteration</vt:lpstr>
      <vt:lpstr>Value Iteration</vt:lpstr>
      <vt:lpstr>Sample based dynamic programming </vt:lpstr>
      <vt:lpstr>Monte Carlo</vt:lpstr>
      <vt:lpstr>PowerPoint Presentation</vt:lpstr>
      <vt:lpstr>PowerPoint Presentation</vt:lpstr>
      <vt:lpstr>DQN</vt:lpstr>
      <vt:lpstr>SARSA vs Q-Learning </vt:lpstr>
      <vt:lpstr>RL paradigms </vt:lpstr>
      <vt:lpstr>Illustration: inventory control</vt:lpstr>
      <vt:lpstr>RL &amp; LLMs</vt:lpstr>
      <vt:lpstr>A framework for language-centric agents</vt:lpstr>
      <vt:lpstr>For more</vt:lpstr>
      <vt:lpstr>RL in Finance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Microsoft Office User</dc:creator>
  <cp:lastModifiedBy>Microsoft Office User</cp:lastModifiedBy>
  <cp:revision>45</cp:revision>
  <dcterms:created xsi:type="dcterms:W3CDTF">2023-08-06T18:49:46Z</dcterms:created>
  <dcterms:modified xsi:type="dcterms:W3CDTF">2023-08-13T21:44:44Z</dcterms:modified>
</cp:coreProperties>
</file>